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1"/>
  </p:notesMasterIdLst>
  <p:sldIdLst>
    <p:sldId id="256" r:id="rId2"/>
    <p:sldId id="257" r:id="rId3"/>
    <p:sldId id="263" r:id="rId4"/>
    <p:sldId id="266" r:id="rId5"/>
    <p:sldId id="258" r:id="rId6"/>
    <p:sldId id="259" r:id="rId7"/>
    <p:sldId id="268" r:id="rId8"/>
    <p:sldId id="270" r:id="rId9"/>
    <p:sldId id="264" r:id="rId10"/>
    <p:sldId id="271" r:id="rId11"/>
    <p:sldId id="272" r:id="rId12"/>
    <p:sldId id="418" r:id="rId13"/>
    <p:sldId id="433" r:id="rId14"/>
    <p:sldId id="434" r:id="rId15"/>
    <p:sldId id="435" r:id="rId16"/>
    <p:sldId id="265" r:id="rId17"/>
    <p:sldId id="444" r:id="rId18"/>
    <p:sldId id="436" r:id="rId19"/>
    <p:sldId id="260" r:id="rId20"/>
    <p:sldId id="261" r:id="rId21"/>
    <p:sldId id="437" r:id="rId22"/>
    <p:sldId id="262" r:id="rId23"/>
    <p:sldId id="441" r:id="rId24"/>
    <p:sldId id="443" r:id="rId25"/>
    <p:sldId id="439" r:id="rId26"/>
    <p:sldId id="405" r:id="rId27"/>
    <p:sldId id="438" r:id="rId28"/>
    <p:sldId id="398" r:id="rId29"/>
    <p:sldId id="3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003F50-47B7-A94A-9C86-CD15F391A5CC}">
          <p14:sldIdLst>
            <p14:sldId id="256"/>
            <p14:sldId id="257"/>
          </p14:sldIdLst>
        </p14:section>
        <p14:section name="climate modeling intro" id="{F999BA0F-C001-394A-9C46-EE8224DFCA83}">
          <p14:sldIdLst>
            <p14:sldId id="263"/>
            <p14:sldId id="266"/>
            <p14:sldId id="258"/>
            <p14:sldId id="259"/>
            <p14:sldId id="268"/>
            <p14:sldId id="270"/>
          </p14:sldIdLst>
        </p14:section>
        <p14:section name="RASM" id="{E4A3632E-A1A6-B542-B15F-84321964E6AF}">
          <p14:sldIdLst>
            <p14:sldId id="264"/>
            <p14:sldId id="271"/>
            <p14:sldId id="272"/>
            <p14:sldId id="418"/>
            <p14:sldId id="433"/>
            <p14:sldId id="434"/>
          </p14:sldIdLst>
        </p14:section>
        <p14:section name="HPC and climate modeling" id="{B96DCAC2-0705-334D-A8E6-E4D0D8E3AAE4}">
          <p14:sldIdLst>
            <p14:sldId id="435"/>
            <p14:sldId id="265"/>
            <p14:sldId id="444"/>
            <p14:sldId id="436"/>
          </p14:sldIdLst>
        </p14:section>
        <p14:section name="geoscience tools" id="{5F911B27-08EB-4F46-A017-7C033D423D04}">
          <p14:sldIdLst>
            <p14:sldId id="260"/>
            <p14:sldId id="261"/>
            <p14:sldId id="437"/>
            <p14:sldId id="262"/>
            <p14:sldId id="441"/>
          </p14:sldIdLst>
        </p14:section>
        <p14:section name="tool demo" id="{0E684C76-F899-F44C-85A6-739F18AF5113}">
          <p14:sldIdLst>
            <p14:sldId id="443"/>
            <p14:sldId id="439"/>
            <p14:sldId id="405"/>
            <p14:sldId id="438"/>
            <p14:sldId id="398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4712"/>
  </p:normalViewPr>
  <p:slideViewPr>
    <p:cSldViewPr snapToGrid="0" snapToObjects="1">
      <p:cViewPr varScale="1">
        <p:scale>
          <a:sx n="95" d="100"/>
          <a:sy n="95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8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E6A99-B166-8B4D-8A7B-5DB552A6711F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A060-6482-B34F-9B53-1A4A2367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5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climate (paleoclimate modeling) </a:t>
            </a:r>
          </a:p>
          <a:p>
            <a:r>
              <a:rPr lang="en-US" dirty="0"/>
              <a:t>Historical climate change</a:t>
            </a:r>
          </a:p>
          <a:p>
            <a:r>
              <a:rPr lang="en-US" dirty="0"/>
              <a:t>Future climate under increased 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A060-6482-B34F-9B53-1A4A236795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4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Times New Roman" charset="0"/>
                <a:cs typeface="Times New Roman" charset="0"/>
              </a:rPr>
              <a:t>Extent of permafrost underscores the significance of permafrost degradation to the coupled climate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EFBF7-392C-6B4D-9717-86FCA482F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2. Performance of Community Atmosphere Model at 0.5x0.625-deg resolution on leading massively parallel architectures. On a per-processor basis, the Cray X1E provides the fastest throughput.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A060-6482-B34F-9B53-1A4A23679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Resolutions: 50km, 25km and </a:t>
            </a:r>
          </a:p>
          <a:p>
            <a:pPr marL="0" indent="0">
              <a:buNone/>
            </a:pPr>
            <a:r>
              <a:rPr lang="en-US" dirty="0"/>
              <a:t>   12km</a:t>
            </a:r>
          </a:p>
          <a:p>
            <a:r>
              <a:rPr lang="en-US" dirty="0"/>
              <a:t>Derivation process is: </a:t>
            </a:r>
          </a:p>
          <a:p>
            <a:pPr lvl="1"/>
            <a:r>
              <a:rPr lang="en-US" b="1" i="1" dirty="0"/>
              <a:t>resolution agnostic</a:t>
            </a:r>
            <a:r>
              <a:rPr lang="en-US" i="1" dirty="0"/>
              <a:t> </a:t>
            </a:r>
            <a:r>
              <a:rPr lang="en-US" dirty="0"/>
              <a:t>(parameters can </a:t>
            </a:r>
          </a:p>
          <a:p>
            <a:pPr marL="457200" lvl="1" indent="0">
              <a:buNone/>
            </a:pPr>
            <a:r>
              <a:rPr lang="en-US" dirty="0"/>
              <a:t>   be made at any realistic resolution, </a:t>
            </a:r>
          </a:p>
          <a:p>
            <a:pPr marL="457200" lvl="1" indent="0">
              <a:buNone/>
            </a:pPr>
            <a:r>
              <a:rPr lang="en-US" dirty="0"/>
              <a:t>   e.g. &gt; 6km, the coarsest resolution </a:t>
            </a:r>
          </a:p>
          <a:p>
            <a:pPr marL="457200" lvl="1" indent="0">
              <a:buNone/>
            </a:pPr>
            <a:r>
              <a:rPr lang="en-US" dirty="0"/>
              <a:t>   of the base datasets)</a:t>
            </a:r>
          </a:p>
          <a:p>
            <a:pPr lvl="1"/>
            <a:r>
              <a:rPr lang="en-US" b="1" i="1" dirty="0"/>
              <a:t>domain agnostic </a:t>
            </a:r>
            <a:r>
              <a:rPr lang="en-US" dirty="0"/>
              <a:t>(parameters can be </a:t>
            </a:r>
          </a:p>
          <a:p>
            <a:pPr marL="457200" lvl="1" indent="0">
              <a:buNone/>
            </a:pPr>
            <a:r>
              <a:rPr lang="en-US" b="1" dirty="0"/>
              <a:t>   </a:t>
            </a:r>
            <a:r>
              <a:rPr lang="en-US" dirty="0"/>
              <a:t>derived for any geographic domain </a:t>
            </a:r>
          </a:p>
          <a:p>
            <a:pPr marL="457200" lvl="1" indent="0">
              <a:buNone/>
            </a:pPr>
            <a:r>
              <a:rPr lang="en-US" b="1" dirty="0"/>
              <a:t>   </a:t>
            </a:r>
            <a:r>
              <a:rPr lang="en-US" dirty="0"/>
              <a:t>globally</a:t>
            </a:r>
            <a:endParaRPr lang="en-US" b="1" dirty="0"/>
          </a:p>
          <a:p>
            <a:pPr lvl="1"/>
            <a:r>
              <a:rPr lang="en-US" b="1" dirty="0"/>
              <a:t>requires CF-compliant </a:t>
            </a:r>
            <a:r>
              <a:rPr lang="en-US" b="1" dirty="0" err="1"/>
              <a:t>NetCDF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   domain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2BBDD-00D0-BB4E-82A7-26831100C1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6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3CF7-A173-5148-AC7B-61A4F4221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D6217-C816-3544-BEA0-6381583C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2ED2-5008-3D49-A378-A7130F54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6DF3-0925-4549-8183-63B558DB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1479-A7AF-5B41-8740-78C03346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90E2-52E6-044D-A217-70B244F8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EC746-F224-7346-A257-1B04B4989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B6E7-3F90-3945-9212-DD028928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A8CC0-D5E7-3142-8479-F5AE5E85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BE7F-2AA3-5D49-B988-0C20AFAA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6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1FA89-E50A-9042-88DB-EAF161BE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0EC87-2FCE-144F-9C18-73C64761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CAC0-FCBC-5A49-8CD1-E3AA4ACD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27EC1-168A-3B44-85E6-260718B8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B8E3-768C-5E4B-A47B-F3747304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9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F344-E04A-EE4D-9D7E-49109B2D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89D13-7D29-6743-9D24-7FCB072C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3951-DC1E-A847-BE36-974AED16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BB8C3-8BCA-3D44-A273-E58AFF7A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AC90-DECB-9E48-A17A-C79EC9A6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1EB0-A98D-6E42-B930-7400BA25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28DF1-B222-E94C-AA36-A9BE4854F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FCFF-599D-D94E-ADA1-3B39B427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2A380-BC26-FB40-8710-F0600A41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FA84-E812-2947-A074-FEE5E69B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9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4AFE-9E9F-C648-9DFF-D00C6FDE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F71A-352B-7543-9E95-8D73F789B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B6EF8-62B4-724E-9D6A-A545290DD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12AB9-EFD0-8644-A9DD-BBE7082C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5CF3F-7572-BB45-92EF-E6B4999A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45B70-C2DE-F646-AB20-195961E8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3D93-664A-EC43-B17A-0FA8608A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7BBF9-1FB3-9F44-9AF3-33236D40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55BAC-74F6-8F47-8AA6-ACE9BC630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39AAA-DE9B-C845-AAD6-065B852ED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B4467-D777-CF49-B528-F85FFC155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CF4E6-3C97-7143-8355-5A6D5AE3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9BEFB-EF22-EA47-B9B3-0B7E7A4B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5890B-5636-1B48-B687-19113CA7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8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13B7-8D84-E040-B1CA-8F53BFA5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FB354-8CCB-8F4D-B152-C516B4ED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10B7C-62CB-2943-B72B-38BEC652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77542-2C7A-5947-B5AF-66447087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C81A3-5CE8-F849-A358-2AC1E1A5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C378B-577D-E844-B4E0-403F5FDE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7CB56-24A2-1D4F-B979-E4DDC190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B050-526B-3A47-AC33-AE3900E0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0375D-10B1-D44A-A71A-6D191BB5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ED874-8FEE-2049-A747-1853BECC0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5769D-47DE-8348-9C3E-F01E1643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F780E-F50E-394A-88B4-4959D0F8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1FB8A-227D-8547-9EA1-885F97EB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FB-7B43-3A4F-83B8-58F0F8CD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349CA-92A8-BA41-8408-72E08E8C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B946C-B2F0-684B-9254-802CFC9D1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CDBBF-9B4A-3345-94B4-DA128007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F68D0-5725-3649-939B-A3F1B7BA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42358-29FA-D841-AC36-E6022606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4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55D3D-D465-9E4F-B6C1-B03C8AA9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40F44-642C-BE4F-B17D-91BCE42F7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B87E-0921-A646-95BA-6F1E9A19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A39D4-0271-724B-89AD-9F7350D8818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A8C3-2A71-7C40-956F-1163B19CA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57D6-EABC-0147-9DC0-FBFF00384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6092A-8DBA-4F4F-9B29-033352F8D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gergel@uw.edu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7247-8955-C443-A84B-62DAB2412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35" y="1149257"/>
            <a:ext cx="11308976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Leveraging scalable Python-based geoscience tools to analyze land surface climate in the Arctic</a:t>
            </a:r>
            <a:r>
              <a:rPr lang="en-US" b="1" dirty="0">
                <a:effectLst/>
              </a:rPr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96011-9C27-EA43-9228-4BAFD2683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265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Diana R. Gergel</a:t>
            </a:r>
          </a:p>
          <a:p>
            <a:r>
              <a:rPr lang="en-US" dirty="0"/>
              <a:t>Ph.D. Candidate and Research Assistant</a:t>
            </a:r>
          </a:p>
          <a:p>
            <a:r>
              <a:rPr lang="en-US" dirty="0"/>
              <a:t>Computational Hydrology group, University of Washington </a:t>
            </a:r>
          </a:p>
          <a:p>
            <a:r>
              <a:rPr lang="en-US" dirty="0"/>
              <a:t>January 17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81618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4812" y="389965"/>
            <a:ext cx="12192000" cy="71975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Introduction to the Regional Arctic System Model (RASM)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Fully-coupled, regional earth system model </a:t>
            </a:r>
          </a:p>
          <a:p>
            <a:r>
              <a:rPr lang="en-US" dirty="0"/>
              <a:t>Resolution: </a:t>
            </a:r>
          </a:p>
          <a:p>
            <a:pPr lvl="1"/>
            <a:r>
              <a:rPr lang="en-US" dirty="0"/>
              <a:t>50-km land/atmosphere</a:t>
            </a:r>
          </a:p>
          <a:p>
            <a:pPr lvl="1"/>
            <a:r>
              <a:rPr lang="en-US" dirty="0"/>
              <a:t>9-km ice/ocean</a:t>
            </a:r>
          </a:p>
          <a:p>
            <a:pPr lvl="2"/>
            <a:r>
              <a:rPr lang="en-US" dirty="0"/>
              <a:t>Higher-resolution simulations currently being scientifically validated</a:t>
            </a:r>
          </a:p>
          <a:p>
            <a:r>
              <a:rPr lang="en-US" dirty="0"/>
              <a:t>Atmospheric boundary conditions: Reanalysis data (e.g. MERRA, ERA-Interim, CFSR), CMIP5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A081-635F-4542-B7AE-446431206770}" type="slidenum">
              <a:rPr lang="en-US" smtClean="0"/>
              <a:t>10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47" y="1428490"/>
            <a:ext cx="4748473" cy="4748473"/>
          </a:xfrm>
        </p:spPr>
      </p:pic>
    </p:spTree>
    <p:extLst>
      <p:ext uri="{BB962C8B-B14F-4D97-AF65-F5344CB8AC3E}">
        <p14:creationId xmlns:p14="http://schemas.microsoft.com/office/powerpoint/2010/main" val="127456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586F89-88DC-6E41-B369-870F9EE3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RASM Domain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C842DB-8B3E-9547-A857-E0B5B6082F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5454" y="1825625"/>
            <a:ext cx="4147091" cy="43513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1EB68C-4679-BD43-8B11-F70AC7794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2055"/>
            <a:ext cx="5181600" cy="3898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C994D-BE0E-E74D-9BC4-D900D2C1C38A}"/>
              </a:ext>
            </a:extLst>
          </p:cNvPr>
          <p:cNvSpPr txBox="1"/>
          <p:nvPr/>
        </p:nvSpPr>
        <p:spPr>
          <a:xfrm>
            <a:off x="2030506" y="6279776"/>
            <a:ext cx="305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Carmack et al 2015</a:t>
            </a:r>
          </a:p>
        </p:txBody>
      </p:sp>
    </p:spTree>
    <p:extLst>
      <p:ext uri="{BB962C8B-B14F-4D97-AF65-F5344CB8AC3E}">
        <p14:creationId xmlns:p14="http://schemas.microsoft.com/office/powerpoint/2010/main" val="227574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c_cit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53" y="445267"/>
            <a:ext cx="4691482" cy="2345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68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VIC 5 Development</a:t>
            </a:r>
          </a:p>
        </p:txBody>
      </p:sp>
      <p:pic>
        <p:nvPicPr>
          <p:cNvPr id="4" name="Picture 3" descr="VIC_grid_cell_schematic_clea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72" y="586401"/>
            <a:ext cx="4777620" cy="4847879"/>
          </a:xfrm>
          <a:prstGeom prst="rect">
            <a:avLst/>
          </a:prstGeom>
        </p:spPr>
      </p:pic>
      <p:pic>
        <p:nvPicPr>
          <p:cNvPr id="6" name="Picture 5" descr="vic_commi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27" y="2849085"/>
            <a:ext cx="4986212" cy="2493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34129"/>
            <a:ext cx="45557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VIC 4.0.4 </a:t>
            </a:r>
            <a:r>
              <a:rPr lang="en-US" b="1" dirty="0">
                <a:solidFill>
                  <a:prstClr val="black"/>
                </a:solidFill>
                <a:sym typeface="Wingdings"/>
              </a:rPr>
              <a:t> VIC 5</a:t>
            </a:r>
            <a:endParaRPr lang="en-US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</a:rPr>
              <a:t>Frozen soils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</a:rPr>
              <a:t>Lakes/wetlands/blowing snow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</a:rPr>
              <a:t>Improved canopy/atmosphere interactions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</a:rPr>
              <a:t>Carbon cycle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</a:rPr>
              <a:t>Time vegetation parameters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6204" y="5220652"/>
            <a:ext cx="455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Infrastructure: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Improved interface for coupling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Multiple drivers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Parallelization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FAFC-AB58-474A-AD1F-13AA80795B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0C78D-983D-FF41-99A4-C259A3D72358}"/>
              </a:ext>
            </a:extLst>
          </p:cNvPr>
          <p:cNvSpPr txBox="1"/>
          <p:nvPr/>
        </p:nvSpPr>
        <p:spPr>
          <a:xfrm>
            <a:off x="51425" y="5543032"/>
            <a:ext cx="7038273" cy="954107"/>
          </a:xfrm>
          <a:prstGeom prst="rect">
            <a:avLst/>
          </a:prstGeom>
          <a:noFill/>
          <a:ln w="7302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Hamman JJ, B. Nijssen, T.J. Bohn, D.R. Gergel, Y Mao (2018) The Variable Infiltration </a:t>
            </a:r>
          </a:p>
          <a:p>
            <a:r>
              <a:rPr lang="en-US" sz="1400" dirty="0"/>
              <a:t>Capacity model version 5 (VIC-5): infrastructure improvements for new applications and Reproducibility. Geoscientific Model Development, 11, 3481–3496</a:t>
            </a:r>
          </a:p>
          <a:p>
            <a:r>
              <a:rPr lang="en-US" sz="1400" dirty="0"/>
              <a:t>doi: 10.5194/gmd-11-3481-2018</a:t>
            </a:r>
          </a:p>
        </p:txBody>
      </p:sp>
    </p:spTree>
    <p:extLst>
      <p:ext uri="{BB962C8B-B14F-4D97-AF65-F5344CB8AC3E}">
        <p14:creationId xmlns:p14="http://schemas.microsoft.com/office/powerpoint/2010/main" val="78075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7836-E69B-8744-813F-B353942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Permafrost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74B3-42F8-4E47-8A90-79CFD7110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ea typeface="Times New Roman" charset="0"/>
                <a:cs typeface="Times New Roman" charset="0"/>
              </a:rPr>
              <a:t>Permafrost extent calculated using soil temperature method as in Slater and Lawrence (2013), at a model depth of 3.1 m below the surface across the domain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ea typeface="Times New Roman" charset="0"/>
                <a:cs typeface="Times New Roman" charset="0"/>
              </a:rPr>
              <a:t>Continuous permafrost covers much of the RASM domain, with discontinuous permafrost comprising a much smaller proportion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ea typeface="Times New Roman" charset="0"/>
                <a:cs typeface="Times New Roman" charset="0"/>
              </a:rPr>
              <a:t>Other parts of the RASM domain (marked as RASM Land Domain) experience sporadic/isolated permafrost 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FA5CD-0D07-4843-AA8D-69FC9D99E9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992406"/>
            <a:ext cx="5384800" cy="374155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6C5C-6341-E14D-A359-153EE99C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6678-55B0-774A-8C12-328764698AF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AEC5-8230-4C46-9115-9241C553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Active Layer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7E01-D899-B346-BEAD-B0D7E8F6F9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lvl="0" indent="-457200" defTabSz="9144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>
                <a:ea typeface="Times New Roman" charset="0"/>
                <a:cs typeface="Times New Roman" charset="0"/>
              </a:rPr>
              <a:t>ALT computed by fitting a soil thermal profile for each grid cell using spline interpolation of mean August temperatures and finding the temperature at which the profile crossed the 0</a:t>
            </a:r>
            <a:r>
              <a:rPr lang="en-US" baseline="30000" dirty="0">
                <a:ea typeface="Times New Roman" charset="0"/>
                <a:cs typeface="Times New Roman" charset="0"/>
              </a:rPr>
              <a:t>o</a:t>
            </a:r>
            <a:r>
              <a:rPr lang="en-US" dirty="0">
                <a:ea typeface="Times New Roman" charset="0"/>
                <a:cs typeface="Times New Roman" charset="0"/>
              </a:rPr>
              <a:t>C isotherm</a:t>
            </a:r>
          </a:p>
          <a:p>
            <a:pPr marL="457200" lvl="0" indent="-457200" defTabSz="9144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>
                <a:ea typeface="Times New Roman" charset="0"/>
                <a:cs typeface="Times New Roman" charset="0"/>
              </a:rPr>
              <a:t>Comparing modeled to observed ALT shows better agreement in colder parts of the domain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1964EE-BE50-FB4B-AF42-D94EA4875B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5365" y="1448674"/>
            <a:ext cx="6105620" cy="44835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97B5A-0675-2F4A-800E-384C8ECB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18, 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BEDAA-2C85-8E4C-B2E7-503BBBC5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Land Surface in RASM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0C80E-3242-5641-AB31-D1FEA52C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6678-55B0-774A-8C12-328764698AF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13AB6-7812-F449-B337-DCC5558E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3303-4C2B-4842-A67E-E442EC09E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37E6B-2D4A-1245-9EE9-0899B927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" y="0"/>
            <a:ext cx="1218838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12DCB-321A-254C-83B4-8797388F2028}"/>
              </a:ext>
            </a:extLst>
          </p:cNvPr>
          <p:cNvSpPr txBox="1"/>
          <p:nvPr/>
        </p:nvSpPr>
        <p:spPr>
          <a:xfrm>
            <a:off x="603250" y="396955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Climate Modeling and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136076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6C94D-FD8F-9C4F-A5F3-6B62ADBF5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7566" y="964546"/>
            <a:ext cx="8488411" cy="51135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139E2-478F-5F47-A2C0-C44E0E7E538A}"/>
              </a:ext>
            </a:extLst>
          </p:cNvPr>
          <p:cNvSpPr txBox="1"/>
          <p:nvPr/>
        </p:nvSpPr>
        <p:spPr>
          <a:xfrm>
            <a:off x="1317812" y="6399157"/>
            <a:ext cx="8579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LLNL site, https://</a:t>
            </a:r>
            <a:r>
              <a:rPr lang="en-US" sz="1200" dirty="0" err="1"/>
              <a:t>computation.llnl.gov</a:t>
            </a:r>
            <a:r>
              <a:rPr lang="en-US" sz="1200" dirty="0"/>
              <a:t>/</a:t>
            </a:r>
            <a:r>
              <a:rPr lang="en-US" sz="1200" dirty="0" err="1"/>
              <a:t>casc</a:t>
            </a:r>
            <a:r>
              <a:rPr lang="en-US" sz="1200" dirty="0"/>
              <a:t>/projects/2007/climate_2007F.pdf</a:t>
            </a:r>
          </a:p>
        </p:txBody>
      </p:sp>
    </p:spTree>
    <p:extLst>
      <p:ext uri="{BB962C8B-B14F-4D97-AF65-F5344CB8AC3E}">
        <p14:creationId xmlns:p14="http://schemas.microsoft.com/office/powerpoint/2010/main" val="295037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1164-F9FF-AE42-9748-2AFAA821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RASM Supercomputing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392B-00D0-2A48-98AB-1C381CC2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Force Research Laboratory (AFRL)</a:t>
            </a:r>
          </a:p>
          <a:p>
            <a:pPr lvl="1"/>
            <a:r>
              <a:rPr lang="en-US" dirty="0"/>
              <a:t>Mustang</a:t>
            </a:r>
          </a:p>
          <a:p>
            <a:pPr lvl="1"/>
            <a:r>
              <a:rPr lang="en-US" dirty="0"/>
              <a:t>Thunder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Engineer Research and Development Center (ERDC)</a:t>
            </a:r>
          </a:p>
          <a:p>
            <a:pPr lvl="1"/>
            <a:r>
              <a:rPr lang="en-US" dirty="0"/>
              <a:t>Topaz</a:t>
            </a:r>
          </a:p>
          <a:p>
            <a:pPr lvl="1"/>
            <a:r>
              <a:rPr lang="en-US"/>
              <a:t>Onyx</a:t>
            </a:r>
          </a:p>
        </p:txBody>
      </p:sp>
    </p:spTree>
    <p:extLst>
      <p:ext uri="{BB962C8B-B14F-4D97-AF65-F5344CB8AC3E}">
        <p14:creationId xmlns:p14="http://schemas.microsoft.com/office/powerpoint/2010/main" val="12151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BC2D-F612-3743-9D0D-C3AFF69B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RASM: processor layouts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089F8-0652-0B47-865C-9E0F5C6D8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41" y="2161288"/>
            <a:ext cx="5054600" cy="3733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23291-F77D-1640-9B34-DF03377F5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26" y="2161288"/>
            <a:ext cx="5651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5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CDC2-53D9-F146-98E7-D4187AB8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Scalable geoscience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333D-C3B1-0147-8CD3-B4A3CA366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Xarray </a:t>
            </a:r>
          </a:p>
          <a:p>
            <a:r>
              <a:rPr lang="en-US" dirty="0" err="1"/>
              <a:t>Dask</a:t>
            </a:r>
            <a:r>
              <a:rPr lang="en-US" dirty="0"/>
              <a:t> 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Cartopy</a:t>
            </a:r>
            <a:r>
              <a:rPr lang="en-US" dirty="0"/>
              <a:t> </a:t>
            </a:r>
          </a:p>
          <a:p>
            <a:r>
              <a:rPr lang="en-US" dirty="0" err="1"/>
              <a:t>JupyterLab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All under umbrella of PANGEO: a community platform for big data geoscience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211E9-3FDE-0945-8617-33E5D804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11" y="4758117"/>
            <a:ext cx="2174084" cy="20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7396-D692-DF4D-8964-0EF8BC9A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BA40-1282-C74A-8036-E2104060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Introduction to climate modeling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the Regional Arctic System Model (RASM)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High performance computing (HPC) and climate modeling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Scalable geoscience tools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Demo of geoscience tools </a:t>
            </a:r>
          </a:p>
        </p:txBody>
      </p:sp>
    </p:spTree>
    <p:extLst>
      <p:ext uri="{BB962C8B-B14F-4D97-AF65-F5344CB8AC3E}">
        <p14:creationId xmlns:p14="http://schemas.microsoft.com/office/powerpoint/2010/main" val="213626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C06-DADB-DC4D-AABE-D1A59246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365125"/>
            <a:ext cx="1169894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Pangeo</a:t>
            </a:r>
            <a:r>
              <a:rPr lang="en-US" dirty="0"/>
              <a:t>: </a:t>
            </a:r>
            <a:r>
              <a:rPr lang="en-US" b="1" dirty="0"/>
              <a:t>a community platform for big data geoscience 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67FF2-1861-614E-8DBC-D5889BE2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224" y="1328084"/>
            <a:ext cx="9849551" cy="4736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6F0A8-2C86-BF48-B4DE-CD1819C0F089}"/>
              </a:ext>
            </a:extLst>
          </p:cNvPr>
          <p:cNvSpPr txBox="1"/>
          <p:nvPr/>
        </p:nvSpPr>
        <p:spPr>
          <a:xfrm>
            <a:off x="3227295" y="6173400"/>
            <a:ext cx="368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courtesy of: https://</a:t>
            </a:r>
            <a:r>
              <a:rPr lang="en-US" sz="1200" dirty="0" err="1"/>
              <a:t>pangeo.io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500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C06-DADB-DC4D-AABE-D1A59246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4718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Pangeo</a:t>
            </a:r>
            <a:r>
              <a:rPr lang="en-US" dirty="0"/>
              <a:t>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EE48B-B2C9-2F46-81C5-1245F7046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098" y="1179294"/>
            <a:ext cx="8884745" cy="4997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7003F-2A95-994E-A6EA-AF6359FC122A}"/>
              </a:ext>
            </a:extLst>
          </p:cNvPr>
          <p:cNvSpPr txBox="1"/>
          <p:nvPr/>
        </p:nvSpPr>
        <p:spPr>
          <a:xfrm>
            <a:off x="4007224" y="6176963"/>
            <a:ext cx="368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courtesy of: https://</a:t>
            </a:r>
            <a:r>
              <a:rPr lang="en-US" sz="1200" dirty="0" err="1"/>
              <a:t>pangeo.io</a:t>
            </a:r>
            <a:r>
              <a:rPr lang="en-US" sz="12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134DE-9BAF-0F41-85C6-C8CBEB76670E}"/>
              </a:ext>
            </a:extLst>
          </p:cNvPr>
          <p:cNvSpPr txBox="1"/>
          <p:nvPr/>
        </p:nvSpPr>
        <p:spPr>
          <a:xfrm>
            <a:off x="188259" y="6453962"/>
            <a:ext cx="4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 on </a:t>
            </a:r>
            <a:r>
              <a:rPr lang="en-US" dirty="0" err="1"/>
              <a:t>Pangeo</a:t>
            </a:r>
            <a:r>
              <a:rPr lang="en-US" dirty="0"/>
              <a:t>: https://</a:t>
            </a:r>
            <a:r>
              <a:rPr lang="en-US" dirty="0" err="1"/>
              <a:t>pangeo.io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4783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BC06-DADB-DC4D-AABE-D1A59246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4718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Pangeo</a:t>
            </a:r>
            <a:r>
              <a:rPr lang="en-US" dirty="0"/>
              <a:t>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EE48B-B2C9-2F46-81C5-1245F7046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098" y="1179294"/>
            <a:ext cx="8884745" cy="4997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7003F-2A95-994E-A6EA-AF6359FC122A}"/>
              </a:ext>
            </a:extLst>
          </p:cNvPr>
          <p:cNvSpPr txBox="1"/>
          <p:nvPr/>
        </p:nvSpPr>
        <p:spPr>
          <a:xfrm>
            <a:off x="4007224" y="6176963"/>
            <a:ext cx="368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courtesy of: https://</a:t>
            </a:r>
            <a:r>
              <a:rPr lang="en-US" sz="1200" dirty="0" err="1"/>
              <a:t>pangeo.io</a:t>
            </a:r>
            <a:r>
              <a:rPr lang="en-US" sz="1200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134DE-9BAF-0F41-85C6-C8CBEB76670E}"/>
              </a:ext>
            </a:extLst>
          </p:cNvPr>
          <p:cNvSpPr txBox="1"/>
          <p:nvPr/>
        </p:nvSpPr>
        <p:spPr>
          <a:xfrm>
            <a:off x="188259" y="6453962"/>
            <a:ext cx="4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 on </a:t>
            </a:r>
            <a:r>
              <a:rPr lang="en-US" dirty="0" err="1"/>
              <a:t>Pangeo</a:t>
            </a:r>
            <a:r>
              <a:rPr lang="en-US" dirty="0"/>
              <a:t>: https://</a:t>
            </a:r>
            <a:r>
              <a:rPr lang="en-US" dirty="0" err="1"/>
              <a:t>pangeo.io</a:t>
            </a:r>
            <a:r>
              <a:rPr lang="en-US" dirty="0"/>
              <a:t>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3A3DC4-47EB-8040-9BC9-93C478540E67}"/>
              </a:ext>
            </a:extLst>
          </p:cNvPr>
          <p:cNvSpPr/>
          <p:nvPr/>
        </p:nvSpPr>
        <p:spPr>
          <a:xfrm>
            <a:off x="3563470" y="4258063"/>
            <a:ext cx="2286000" cy="1097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A88F8-E1FA-7F48-884E-080CC391C83D}"/>
              </a:ext>
            </a:extLst>
          </p:cNvPr>
          <p:cNvSpPr/>
          <p:nvPr/>
        </p:nvSpPr>
        <p:spPr>
          <a:xfrm>
            <a:off x="3567952" y="3276213"/>
            <a:ext cx="2286000" cy="1097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47446E-1BCC-6C43-9E37-8BC7D05E4AEA}"/>
              </a:ext>
            </a:extLst>
          </p:cNvPr>
          <p:cNvSpPr/>
          <p:nvPr/>
        </p:nvSpPr>
        <p:spPr>
          <a:xfrm>
            <a:off x="3563470" y="1491794"/>
            <a:ext cx="2286000" cy="1097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6CB71A-76AF-3B42-ADC3-2DBAEB95683E}"/>
              </a:ext>
            </a:extLst>
          </p:cNvPr>
          <p:cNvSpPr/>
          <p:nvPr/>
        </p:nvSpPr>
        <p:spPr>
          <a:xfrm>
            <a:off x="5746376" y="2450574"/>
            <a:ext cx="2286000" cy="10972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372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4028-5D61-7240-BCBD-A4F14338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Questions before we move </a:t>
            </a:r>
            <a:br>
              <a:rPr lang="en-US" dirty="0"/>
            </a:br>
            <a:r>
              <a:rPr lang="en-US" dirty="0"/>
              <a:t>into demos?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08C53-1DA7-3C48-BA7E-3B50C59F5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gergel@uw.edu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 err="1"/>
              <a:t>dgergel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6A9C-931F-AA4D-9B3B-D58BBC4C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78020"/>
            <a:ext cx="105156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notebook, virtual environment and sample data are posted in a GitHub repo created for this event: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scientific_computing_20190117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2CAED-2262-D340-9C12-BF5EBB99C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530757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dgergel</a:t>
            </a:r>
            <a:r>
              <a:rPr lang="en-US" dirty="0"/>
              <a:t>/scientific_computing_20190117</a:t>
            </a:r>
          </a:p>
        </p:txBody>
      </p:sp>
    </p:spTree>
    <p:extLst>
      <p:ext uri="{BB962C8B-B14F-4D97-AF65-F5344CB8AC3E}">
        <p14:creationId xmlns:p14="http://schemas.microsoft.com/office/powerpoint/2010/main" val="360816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6BBB-071A-EF4E-8F9E-3E0E5440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1: Low Warming Ensemble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4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AC7945-48FC-0C43-96C4-C467A377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46" y="3749040"/>
            <a:ext cx="4393488" cy="3116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A8451F-E3E7-5F47-8C3E-DB2FFFA1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96" y="3749040"/>
            <a:ext cx="4672619" cy="311507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B8AD9F-4859-6945-9122-4AE7646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Low Warming Ensemble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D83D-587C-8A4B-857F-5D9A8494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D684-A68A-8B48-B939-FBD5E701413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A254-3C7E-594E-AACE-8262BF43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28" y="1478811"/>
            <a:ext cx="10515600" cy="4351338"/>
          </a:xfrm>
        </p:spPr>
        <p:txBody>
          <a:bodyPr/>
          <a:lstStyle/>
          <a:p>
            <a:r>
              <a:rPr lang="en-US" sz="2000" dirty="0"/>
              <a:t>Set of climate simulations that represent the warming levels laid out by the December 2015 Paris Agreement to keep global temperatures below 1.5°C above preindustrial levels and well below 2°C</a:t>
            </a:r>
          </a:p>
          <a:p>
            <a:pPr lvl="1"/>
            <a:r>
              <a:rPr lang="en-US" sz="2000" dirty="0" err="1"/>
              <a:t>MiCES</a:t>
            </a:r>
            <a:r>
              <a:rPr lang="en-US" sz="2000" dirty="0"/>
              <a:t> model used to produce scenarios to achieve long-term 1.5°C and 2°C temperatures in a stable climate (Sanderson et al 2016)</a:t>
            </a:r>
          </a:p>
          <a:p>
            <a:pPr lvl="2"/>
            <a:r>
              <a:rPr lang="en-US" dirty="0"/>
              <a:t>Scenarios used to produce century-scale ensemble simulations using the Community Earth System Model (CESM) GCM, branching from the CESM Large Ensemble in 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0B7BF-485B-3B44-BF7A-4CD13A8C2B89}"/>
              </a:ext>
            </a:extLst>
          </p:cNvPr>
          <p:cNvSpPr txBox="1"/>
          <p:nvPr/>
        </p:nvSpPr>
        <p:spPr>
          <a:xfrm>
            <a:off x="4498067" y="6581001"/>
            <a:ext cx="2996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Sanderson et al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4FEB7-CFC6-7744-9811-BF25DFCD9A87}"/>
              </a:ext>
            </a:extLst>
          </p:cNvPr>
          <p:cNvSpPr txBox="1"/>
          <p:nvPr/>
        </p:nvSpPr>
        <p:spPr>
          <a:xfrm>
            <a:off x="8134785" y="3630168"/>
            <a:ext cx="656082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3FECF-DAFC-D94C-A2C9-1193898A3072}"/>
              </a:ext>
            </a:extLst>
          </p:cNvPr>
          <p:cNvSpPr txBox="1"/>
          <p:nvPr/>
        </p:nvSpPr>
        <p:spPr>
          <a:xfrm>
            <a:off x="3380890" y="3893652"/>
            <a:ext cx="656082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E8151-B41A-5444-BBCF-E54DAEAED297}"/>
              </a:ext>
            </a:extLst>
          </p:cNvPr>
          <p:cNvSpPr txBox="1"/>
          <p:nvPr/>
        </p:nvSpPr>
        <p:spPr>
          <a:xfrm>
            <a:off x="3239712" y="3710749"/>
            <a:ext cx="459590" cy="9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65872-BF76-9248-B86F-C8F5B8EE7DA7}"/>
              </a:ext>
            </a:extLst>
          </p:cNvPr>
          <p:cNvSpPr txBox="1"/>
          <p:nvPr/>
        </p:nvSpPr>
        <p:spPr>
          <a:xfrm>
            <a:off x="3392112" y="3863149"/>
            <a:ext cx="459590" cy="91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6BBB-071A-EF4E-8F9E-3E0E5440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2: Land Surface Parameters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1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B8AD9F-4859-6945-9122-4AE76467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7593"/>
            <a:ext cx="11272717" cy="1325563"/>
          </a:xfrm>
        </p:spPr>
        <p:txBody>
          <a:bodyPr>
            <a:normAutofit/>
          </a:bodyPr>
          <a:lstStyle/>
          <a:p>
            <a:r>
              <a:rPr lang="en-US" dirty="0"/>
              <a:t>VIC-5 Parameter Data Needs and Source Datasets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5A9F4-48FC-2F4F-8EE1-02DD2A06B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0515600" cy="493395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Soil data</a:t>
            </a:r>
          </a:p>
          <a:p>
            <a:pPr lvl="2"/>
            <a:r>
              <a:rPr lang="en-US" dirty="0"/>
              <a:t>Soil texture and Organic content</a:t>
            </a:r>
          </a:p>
          <a:p>
            <a:pPr lvl="3"/>
            <a:r>
              <a:rPr lang="en-US" dirty="0"/>
              <a:t>ISRIC Global 1-km soil dataset </a:t>
            </a:r>
          </a:p>
          <a:p>
            <a:pPr marL="1371600" lvl="3" indent="0">
              <a:buNone/>
            </a:pPr>
            <a:r>
              <a:rPr lang="en-US" dirty="0"/>
              <a:t>    (machine learning-based)</a:t>
            </a:r>
          </a:p>
          <a:p>
            <a:pPr lvl="1"/>
            <a:r>
              <a:rPr lang="en-US" dirty="0"/>
              <a:t>Vegetation classes </a:t>
            </a:r>
          </a:p>
          <a:p>
            <a:pPr lvl="2"/>
            <a:r>
              <a:rPr lang="en-US" dirty="0"/>
              <a:t>Plant Functional Types (PFTs) </a:t>
            </a:r>
          </a:p>
          <a:p>
            <a:pPr lvl="3"/>
            <a:r>
              <a:rPr lang="en-US" dirty="0"/>
              <a:t>CLM 4.5 0.05-deg dataset</a:t>
            </a:r>
          </a:p>
          <a:p>
            <a:pPr lvl="1"/>
            <a:r>
              <a:rPr lang="en-US" dirty="0"/>
              <a:t>Leaf Area Index (LAI)</a:t>
            </a:r>
          </a:p>
          <a:p>
            <a:pPr lvl="2"/>
            <a:r>
              <a:rPr lang="en-US" dirty="0"/>
              <a:t>MODIS global LAI </a:t>
            </a:r>
          </a:p>
          <a:p>
            <a:pPr lvl="1"/>
            <a:r>
              <a:rPr lang="en-US" dirty="0"/>
              <a:t>Albedo </a:t>
            </a:r>
          </a:p>
          <a:p>
            <a:pPr lvl="2"/>
            <a:r>
              <a:rPr lang="en-US" dirty="0"/>
              <a:t>0.05-deg maximum albedo dataset, </a:t>
            </a:r>
          </a:p>
          <a:p>
            <a:pPr marL="914400" lvl="2" indent="0">
              <a:buNone/>
            </a:pPr>
            <a:r>
              <a:rPr lang="en-US" dirty="0"/>
              <a:t>      </a:t>
            </a:r>
            <a:r>
              <a:rPr lang="en-US" dirty="0" err="1"/>
              <a:t>Barlage</a:t>
            </a:r>
            <a:r>
              <a:rPr lang="en-US" dirty="0"/>
              <a:t> et al. 2005)</a:t>
            </a:r>
          </a:p>
          <a:p>
            <a:pPr lvl="1"/>
            <a:r>
              <a:rPr lang="en-US" dirty="0"/>
              <a:t>Elevation </a:t>
            </a:r>
          </a:p>
          <a:p>
            <a:pPr lvl="2"/>
            <a:r>
              <a:rPr lang="en-US" dirty="0"/>
              <a:t>GTOPO30 DEM</a:t>
            </a:r>
          </a:p>
          <a:p>
            <a:pPr lvl="1"/>
            <a:r>
              <a:rPr lang="en-US" dirty="0"/>
              <a:t>Climatological temperature </a:t>
            </a:r>
          </a:p>
          <a:p>
            <a:pPr marL="457200" lvl="1" indent="0">
              <a:buNone/>
            </a:pPr>
            <a:r>
              <a:rPr lang="en-US" dirty="0"/>
              <a:t>    and precipitation </a:t>
            </a:r>
          </a:p>
          <a:p>
            <a:pPr lvl="2"/>
            <a:r>
              <a:rPr lang="en-US" dirty="0" err="1"/>
              <a:t>WorldClim</a:t>
            </a:r>
            <a:r>
              <a:rPr lang="en-US" dirty="0"/>
              <a:t> global data, </a:t>
            </a:r>
          </a:p>
          <a:p>
            <a:pPr marL="914400" lvl="2" indent="0">
              <a:buNone/>
            </a:pPr>
            <a:r>
              <a:rPr lang="en-US" dirty="0"/>
              <a:t>    0.083-deg resolution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D83D-587C-8A4B-857F-5D9A8494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D684-A68A-8B48-B939-FBD5E701413C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46FE6B-56F4-A44B-B223-972FF1790A4F}"/>
              </a:ext>
            </a:extLst>
          </p:cNvPr>
          <p:cNvGrpSpPr/>
          <p:nvPr/>
        </p:nvGrpSpPr>
        <p:grpSpPr>
          <a:xfrm>
            <a:off x="5026314" y="1938281"/>
            <a:ext cx="7444820" cy="3888125"/>
            <a:chOff x="5662733" y="1628084"/>
            <a:chExt cx="6220654" cy="31598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3AA0CF-A0AC-FE42-9DAE-78676B193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2733" y="1628084"/>
              <a:ext cx="5919668" cy="25001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C66B29-D0BB-C640-816C-A9372E945A95}"/>
                </a:ext>
              </a:extLst>
            </p:cNvPr>
            <p:cNvSpPr txBox="1"/>
            <p:nvPr/>
          </p:nvSpPr>
          <p:spPr>
            <a:xfrm>
              <a:off x="5963720" y="4264735"/>
              <a:ext cx="5919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Global distribution of soil profiles used for model fitting in ISRIC dataset</a:t>
              </a:r>
            </a:p>
            <a:p>
              <a:pPr algn="ctr"/>
              <a:r>
                <a:rPr lang="en-US" sz="1400" dirty="0"/>
                <a:t>From </a:t>
              </a:r>
              <a:r>
                <a:rPr lang="en-US" sz="1400" dirty="0" err="1"/>
                <a:t>Hengl</a:t>
              </a:r>
              <a:r>
                <a:rPr lang="en-US" sz="1400" dirty="0"/>
                <a:t> et al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71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B8AD9F-4859-6945-9122-4AE7646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VIC-5 Parameters: 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A8489B-27F4-4040-B62C-CFFA2AE1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604"/>
            <a:ext cx="10515600" cy="4897871"/>
          </a:xfrm>
        </p:spPr>
        <p:txBody>
          <a:bodyPr>
            <a:normAutofit/>
          </a:bodyPr>
          <a:lstStyle/>
          <a:p>
            <a:r>
              <a:rPr lang="en-US" dirty="0"/>
              <a:t>Derived at 50km, 25km, and 12km resolutions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Derivation process is: </a:t>
            </a:r>
          </a:p>
          <a:p>
            <a:pPr lvl="1"/>
            <a:r>
              <a:rPr lang="en-US" b="1" i="1" dirty="0"/>
              <a:t>resolution agnostic</a:t>
            </a:r>
            <a:r>
              <a:rPr lang="en-US" i="1" dirty="0"/>
              <a:t> </a:t>
            </a:r>
            <a:r>
              <a:rPr lang="en-US" dirty="0"/>
              <a:t>(parameters can be made at any realistic resolution, </a:t>
            </a:r>
          </a:p>
          <a:p>
            <a:pPr marL="457200" lvl="1" indent="0">
              <a:buNone/>
            </a:pPr>
            <a:r>
              <a:rPr lang="en-US" dirty="0"/>
              <a:t>   e.g. &gt; 6 km, the coarsest resolution of the base datasets)</a:t>
            </a:r>
          </a:p>
          <a:p>
            <a:pPr lvl="1"/>
            <a:r>
              <a:rPr lang="en-US" b="1" i="1" dirty="0"/>
              <a:t>domain agnostic </a:t>
            </a:r>
            <a:r>
              <a:rPr lang="en-US" dirty="0"/>
              <a:t>(parameters can be derived for any geographic domain globally</a:t>
            </a:r>
            <a:endParaRPr lang="en-US" b="1" dirty="0"/>
          </a:p>
          <a:p>
            <a:pPr lvl="1"/>
            <a:r>
              <a:rPr lang="en-US" b="1" dirty="0"/>
              <a:t>requires CF-compliant </a:t>
            </a:r>
            <a:r>
              <a:rPr lang="en-US" b="1" dirty="0" err="1"/>
              <a:t>NetCDF</a:t>
            </a:r>
            <a:r>
              <a:rPr lang="en-US" b="1" dirty="0"/>
              <a:t> domain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D83D-587C-8A4B-857F-5D9A8494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1D684-A68A-8B48-B939-FBD5E701413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6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A35EC-1953-7F48-954A-7CDB91D5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48" y="0"/>
            <a:ext cx="51187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7031-F886-E14D-8B4B-669111392E98}"/>
              </a:ext>
            </a:extLst>
          </p:cNvPr>
          <p:cNvSpPr txBox="1"/>
          <p:nvPr/>
        </p:nvSpPr>
        <p:spPr>
          <a:xfrm>
            <a:off x="182880" y="443567"/>
            <a:ext cx="38608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#Arctic sea ice takes Facebook's #</a:t>
            </a:r>
            <a:r>
              <a:rPr lang="en-US" sz="2000" b="1" dirty="0" err="1"/>
              <a:t>HowDidAgeHitYouChallenge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NASA images based on National Snow and Ice Data Center (Boulder, CO) data at </a:t>
            </a:r>
            <a:r>
              <a:rPr lang="en-US" dirty="0" err="1"/>
              <a:t>bit.ly</a:t>
            </a:r>
            <a:r>
              <a:rPr lang="en-US" dirty="0"/>
              <a:t>/2Md4FfU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1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3039-4419-DE42-8B5B-D9085C2A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and the Keeling Curve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6CB9E-6EB6-C645-B00E-2AA495858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667" y="1570130"/>
            <a:ext cx="6645073" cy="51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86-EAA9-DA48-B846-609C260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What’s in a climate model?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9B379-6DE2-0A41-B696-2C789BE40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1641" y="885401"/>
            <a:ext cx="6084818" cy="59725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192349-9F09-4E43-ACAA-CFE53079C363}"/>
              </a:ext>
            </a:extLst>
          </p:cNvPr>
          <p:cNvSpPr txBox="1"/>
          <p:nvPr/>
        </p:nvSpPr>
        <p:spPr>
          <a:xfrm>
            <a:off x="4320987" y="6333566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UCAR</a:t>
            </a:r>
          </a:p>
        </p:txBody>
      </p:sp>
    </p:spTree>
    <p:extLst>
      <p:ext uri="{BB962C8B-B14F-4D97-AF65-F5344CB8AC3E}">
        <p14:creationId xmlns:p14="http://schemas.microsoft.com/office/powerpoint/2010/main" val="271510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3786-EAA9-DA48-B846-609C260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1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Climate Model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92349-9F09-4E43-ACAA-CFE53079C363}"/>
              </a:ext>
            </a:extLst>
          </p:cNvPr>
          <p:cNvSpPr txBox="1"/>
          <p:nvPr/>
        </p:nvSpPr>
        <p:spPr>
          <a:xfrm>
            <a:off x="5396753" y="6349305"/>
            <a:ext cx="172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Edwards 2010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E994E8-3476-9847-8561-4B5208BF3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28" y="1309825"/>
            <a:ext cx="7578165" cy="5039480"/>
          </a:xfrm>
        </p:spPr>
      </p:pic>
    </p:spTree>
    <p:extLst>
      <p:ext uri="{BB962C8B-B14F-4D97-AF65-F5344CB8AC3E}">
        <p14:creationId xmlns:p14="http://schemas.microsoft.com/office/powerpoint/2010/main" val="266715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3F22-47B3-014F-8CCC-F80E1622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climate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0985-D867-434F-BF93-40ED5E81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Climate Models (GCMs)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Regional Climate Models (RCMs)</a:t>
            </a:r>
          </a:p>
        </p:txBody>
      </p:sp>
    </p:spTree>
    <p:extLst>
      <p:ext uri="{BB962C8B-B14F-4D97-AF65-F5344CB8AC3E}">
        <p14:creationId xmlns:p14="http://schemas.microsoft.com/office/powerpoint/2010/main" val="20444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888-2782-4C4C-B547-B0141F7A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resolution </a:t>
            </a:r>
            <a:r>
              <a:rPr lang="en-US" dirty="0">
                <a:sym typeface="Wingdings" pitchFamily="2" charset="2"/>
              </a:rPr>
              <a:t> more CPUs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3325E-1925-0A4D-8B9B-735CAB1AF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649" y="1450034"/>
            <a:ext cx="6715374" cy="5036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5758F-6D97-4644-8358-45E780C2224A}"/>
              </a:ext>
            </a:extLst>
          </p:cNvPr>
          <p:cNvSpPr txBox="1"/>
          <p:nvPr/>
        </p:nvSpPr>
        <p:spPr>
          <a:xfrm>
            <a:off x="3211201" y="6486565"/>
            <a:ext cx="48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 Mark Chandler, </a:t>
            </a:r>
            <a:r>
              <a:rPr lang="en-US" sz="1200" dirty="0" err="1"/>
              <a:t>EdGCM</a:t>
            </a:r>
            <a:r>
              <a:rPr lang="en-US" sz="1200" dirty="0"/>
              <a:t>, Carleton College</a:t>
            </a:r>
          </a:p>
        </p:txBody>
      </p:sp>
    </p:spTree>
    <p:extLst>
      <p:ext uri="{BB962C8B-B14F-4D97-AF65-F5344CB8AC3E}">
        <p14:creationId xmlns:p14="http://schemas.microsoft.com/office/powerpoint/2010/main" val="84916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A35EC-1953-7F48-954A-7CDB91D5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48" y="0"/>
            <a:ext cx="51187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07031-F886-E14D-8B4B-669111392E98}"/>
              </a:ext>
            </a:extLst>
          </p:cNvPr>
          <p:cNvSpPr txBox="1"/>
          <p:nvPr/>
        </p:nvSpPr>
        <p:spPr>
          <a:xfrm>
            <a:off x="182880" y="443567"/>
            <a:ext cx="38608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#Arctic sea ice takes Facebook's #</a:t>
            </a:r>
            <a:r>
              <a:rPr lang="en-US" sz="2000" b="1" dirty="0" err="1"/>
              <a:t>HowDidAgeHitYouChallenge</a:t>
            </a:r>
            <a:r>
              <a:rPr lang="en-US" sz="2000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NASA images based on National Snow and Ice Data Center (Boulder, CO) data at </a:t>
            </a:r>
            <a:r>
              <a:rPr lang="en-US" dirty="0" err="1"/>
              <a:t>bit.ly</a:t>
            </a:r>
            <a:r>
              <a:rPr lang="en-US" dirty="0"/>
              <a:t>/2Md4FfU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8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</TotalTime>
  <Words>1020</Words>
  <Application>Microsoft Macintosh PowerPoint</Application>
  <PresentationFormat>Widescreen</PresentationFormat>
  <Paragraphs>187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Leveraging scalable Python-based geoscience tools to analyze land surface climate in the Arctic </vt:lpstr>
      <vt:lpstr>Outline</vt:lpstr>
      <vt:lpstr>PowerPoint Presentation</vt:lpstr>
      <vt:lpstr>CO2 and the Keeling Curve</vt:lpstr>
      <vt:lpstr>What’s in a climate model? </vt:lpstr>
      <vt:lpstr>Climate Model Structure</vt:lpstr>
      <vt:lpstr>Types of climate models</vt:lpstr>
      <vt:lpstr>Higher resolution  more CPUs</vt:lpstr>
      <vt:lpstr>PowerPoint Presentation</vt:lpstr>
      <vt:lpstr>Introduction to the Regional Arctic System Model (RASM)</vt:lpstr>
      <vt:lpstr>RASM Domain</vt:lpstr>
      <vt:lpstr>VIC 5 Development</vt:lpstr>
      <vt:lpstr>Permafrost Extent</vt:lpstr>
      <vt:lpstr>Active Layer Depth</vt:lpstr>
      <vt:lpstr>PowerPoint Presentation</vt:lpstr>
      <vt:lpstr>PowerPoint Presentation</vt:lpstr>
      <vt:lpstr>RASM Supercomputing Resources</vt:lpstr>
      <vt:lpstr>RASM: processor layouts</vt:lpstr>
      <vt:lpstr>Scalable geoscience tools </vt:lpstr>
      <vt:lpstr>Pangeo: a community platform for big data geoscience  </vt:lpstr>
      <vt:lpstr>Pangeo stack</vt:lpstr>
      <vt:lpstr>Pangeo stack</vt:lpstr>
      <vt:lpstr>Questions before we move  into demos?   </vt:lpstr>
      <vt:lpstr>Example notebook, virtual environment and sample data are posted in a GitHub repo created for this event:   scientific_computing_20190117 </vt:lpstr>
      <vt:lpstr>Demo 1: Low Warming Ensemble </vt:lpstr>
      <vt:lpstr>Low Warming Ensemble </vt:lpstr>
      <vt:lpstr>Demo 2: Land Surface Parameters </vt:lpstr>
      <vt:lpstr>VIC-5 Parameter Data Needs and Source Datasets</vt:lpstr>
      <vt:lpstr>VIC-5 Parameters: Methods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R. Gergel</dc:creator>
  <cp:lastModifiedBy>Diana R. Gergel</cp:lastModifiedBy>
  <cp:revision>23</cp:revision>
  <dcterms:created xsi:type="dcterms:W3CDTF">2019-01-16T18:27:53Z</dcterms:created>
  <dcterms:modified xsi:type="dcterms:W3CDTF">2019-01-18T03:27:24Z</dcterms:modified>
</cp:coreProperties>
</file>